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60"/>
  </p:notesMasterIdLst>
  <p:sldIdLst>
    <p:sldId id="256" r:id="rId2"/>
    <p:sldId id="327" r:id="rId3"/>
    <p:sldId id="347" r:id="rId4"/>
    <p:sldId id="348" r:id="rId5"/>
    <p:sldId id="345" r:id="rId6"/>
    <p:sldId id="355" r:id="rId7"/>
    <p:sldId id="356" r:id="rId8"/>
    <p:sldId id="391" r:id="rId9"/>
    <p:sldId id="335" r:id="rId10"/>
    <p:sldId id="389" r:id="rId11"/>
    <p:sldId id="351" r:id="rId12"/>
    <p:sldId id="328" r:id="rId13"/>
    <p:sldId id="390" r:id="rId14"/>
    <p:sldId id="329" r:id="rId15"/>
    <p:sldId id="340" r:id="rId16"/>
    <p:sldId id="341" r:id="rId17"/>
    <p:sldId id="393" r:id="rId18"/>
    <p:sldId id="330" r:id="rId19"/>
    <p:sldId id="342" r:id="rId20"/>
    <p:sldId id="343" r:id="rId21"/>
    <p:sldId id="357" r:id="rId22"/>
    <p:sldId id="358" r:id="rId23"/>
    <p:sldId id="359" r:id="rId24"/>
    <p:sldId id="360" r:id="rId25"/>
    <p:sldId id="361" r:id="rId26"/>
    <p:sldId id="362" r:id="rId27"/>
    <p:sldId id="364" r:id="rId28"/>
    <p:sldId id="363" r:id="rId29"/>
    <p:sldId id="365" r:id="rId30"/>
    <p:sldId id="366" r:id="rId31"/>
    <p:sldId id="367" r:id="rId32"/>
    <p:sldId id="368" r:id="rId33"/>
    <p:sldId id="392" r:id="rId34"/>
    <p:sldId id="331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5" r:id="rId51"/>
    <p:sldId id="388" r:id="rId52"/>
    <p:sldId id="386" r:id="rId53"/>
    <p:sldId id="394" r:id="rId54"/>
    <p:sldId id="332" r:id="rId55"/>
    <p:sldId id="333" r:id="rId56"/>
    <p:sldId id="334" r:id="rId57"/>
    <p:sldId id="326" r:id="rId58"/>
    <p:sldId id="344" r:id="rId5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7" autoAdjust="0"/>
    <p:restoredTop sz="69243" autoAdjust="0"/>
  </p:normalViewPr>
  <p:slideViewPr>
    <p:cSldViewPr snapToGrid="0">
      <p:cViewPr varScale="1">
        <p:scale>
          <a:sx n="57" d="100"/>
          <a:sy n="57" d="100"/>
        </p:scale>
        <p:origin x="-100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6E99F-8B49-47DC-A449-4C9B291C2C65}" type="datetimeFigureOut">
              <a:rPr lang="pt-PT" smtClean="0"/>
              <a:t>23-06-2014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2F79F-97A9-4B8F-A5AD-41AE535F2DF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32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2919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 smtClean="0"/>
              <a:t>Artur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dirty="0" smtClean="0"/>
              <a:t>Estes </a:t>
            </a:r>
            <a:r>
              <a:rPr lang="pt-PT" sz="2200" dirty="0" smtClean="0"/>
              <a:t>testes são mais versáteis, e autocorrigíeis.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52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Artur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Afim </a:t>
            </a:r>
            <a:r>
              <a:rPr lang="pt-PT" dirty="0" smtClean="0"/>
              <a:t>de atacar o problema de uma forma mais eficiente os</a:t>
            </a:r>
            <a:r>
              <a:rPr lang="pt-PT" baseline="0" dirty="0" smtClean="0"/>
              <a:t> recursos foram divididos em 3 grupos de trabalho; O 1º focou-se nos requisitos da aplicação e dos Sistemas de Informação, a estrutura da base de dados, protótipos exploratórios que serviram de base, a equipa da Aplicação realizou a aplicação de FrontOffice, a equipa de Sistemas de informação que tratou do BackOffice.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6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2353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 </a:t>
            </a:r>
          </a:p>
          <a:p>
            <a:r>
              <a:rPr lang="pt-PT" dirty="0" err="1" smtClean="0"/>
              <a:t>App</a:t>
            </a:r>
            <a:endParaRPr lang="pt-PT" dirty="0" smtClean="0"/>
          </a:p>
          <a:p>
            <a:pPr lvl="1"/>
            <a:r>
              <a:rPr lang="pt-PT" dirty="0" smtClean="0"/>
              <a:t>Anda terreno</a:t>
            </a:r>
          </a:p>
          <a:p>
            <a:pPr lvl="1"/>
            <a:r>
              <a:rPr lang="pt-PT" dirty="0" smtClean="0"/>
              <a:t>Onde o </a:t>
            </a:r>
            <a:r>
              <a:rPr lang="pt-PT" dirty="0" err="1" smtClean="0"/>
              <a:t>utilizaor</a:t>
            </a:r>
            <a:r>
              <a:rPr lang="pt-PT" dirty="0" smtClean="0"/>
              <a:t> opera</a:t>
            </a:r>
          </a:p>
          <a:p>
            <a:pPr lvl="1"/>
            <a:endParaRPr lang="pt-PT" dirty="0" smtClean="0"/>
          </a:p>
          <a:p>
            <a:r>
              <a:rPr lang="pt-PT" dirty="0" smtClean="0"/>
              <a:t>BackOffice</a:t>
            </a:r>
          </a:p>
          <a:p>
            <a:pPr lvl="1"/>
            <a:r>
              <a:rPr lang="pt-PT" dirty="0" smtClean="0"/>
              <a:t>Para o gesto</a:t>
            </a:r>
          </a:p>
          <a:p>
            <a:pPr lvl="1"/>
            <a:r>
              <a:rPr lang="pt-PT" dirty="0" smtClean="0"/>
              <a:t>Gestão de dados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690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 </a:t>
            </a:r>
          </a:p>
          <a:p>
            <a:r>
              <a:rPr lang="pt-PT" dirty="0" err="1" smtClean="0"/>
              <a:t>Cloud</a:t>
            </a:r>
            <a:r>
              <a:rPr lang="pt-PT" dirty="0" smtClean="0"/>
              <a:t>, falar do caso de uso do auxiliar na escola e o professor corrigir em casa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19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</a:p>
          <a:p>
            <a:endParaRPr lang="pt-PT" b="1" dirty="0" smtClean="0"/>
          </a:p>
          <a:p>
            <a:pPr lvl="1"/>
            <a:r>
              <a:rPr lang="pt-PT" sz="1400" b="1" dirty="0" smtClean="0"/>
              <a:t>-HTTP</a:t>
            </a:r>
            <a:r>
              <a:rPr lang="pt-PT" sz="1400" dirty="0" smtClean="0"/>
              <a:t> (Testado, comum, trabalha sobre TCP, pode-se usar SSL para encriptação).</a:t>
            </a:r>
          </a:p>
          <a:p>
            <a:r>
              <a:rPr lang="pt-PT" dirty="0" smtClean="0"/>
              <a:t>JSON</a:t>
            </a:r>
          </a:p>
          <a:p>
            <a:pPr marL="742950" lvl="2" indent="-342900"/>
            <a:r>
              <a:rPr lang="pt-PT" dirty="0" smtClean="0"/>
              <a:t>Pensou-se nas seguintes opções:</a:t>
            </a:r>
          </a:p>
          <a:p>
            <a:pPr lvl="2"/>
            <a:r>
              <a:rPr lang="pt-PT" b="1" dirty="0" smtClean="0"/>
              <a:t>XML</a:t>
            </a:r>
            <a:r>
              <a:rPr lang="pt-PT" dirty="0" smtClean="0"/>
              <a:t> (Pesado e de difícil tratamento);</a:t>
            </a:r>
          </a:p>
          <a:p>
            <a:pPr lvl="2"/>
            <a:r>
              <a:rPr lang="pt-PT" b="1" dirty="0" smtClean="0"/>
              <a:t>JSON</a:t>
            </a:r>
            <a:r>
              <a:rPr lang="pt-PT" dirty="0" smtClean="0"/>
              <a:t> (Leve e de fácil tratamento por linguagens modernas).</a:t>
            </a:r>
          </a:p>
          <a:p>
            <a:pPr lvl="2"/>
            <a:endParaRPr lang="pt-PT" dirty="0" smtClean="0"/>
          </a:p>
          <a:p>
            <a:r>
              <a:rPr lang="pt-PT" dirty="0" smtClean="0"/>
              <a:t>: Node.JS</a:t>
            </a:r>
          </a:p>
          <a:p>
            <a:pPr lvl="1"/>
            <a:r>
              <a:rPr lang="pt-PT" sz="1400" dirty="0" smtClean="0"/>
              <a:t>Pensou-se nas seguintes opções:</a:t>
            </a:r>
          </a:p>
          <a:p>
            <a:pPr lvl="2"/>
            <a:r>
              <a:rPr lang="pt-PT" b="1" dirty="0" smtClean="0"/>
              <a:t>asp.NET</a:t>
            </a:r>
            <a:r>
              <a:rPr lang="pt-PT" dirty="0" smtClean="0"/>
              <a:t> (Licenças do Windows são pagas);</a:t>
            </a:r>
          </a:p>
          <a:p>
            <a:pPr lvl="2"/>
            <a:r>
              <a:rPr lang="pt-PT" b="1" dirty="0" err="1" smtClean="0"/>
              <a:t>Python</a:t>
            </a:r>
            <a:r>
              <a:rPr lang="pt-PT" dirty="0" smtClean="0"/>
              <a:t> (Pouco conhecimento);</a:t>
            </a:r>
          </a:p>
          <a:p>
            <a:pPr lvl="2"/>
            <a:r>
              <a:rPr lang="pt-PT" b="1" dirty="0" smtClean="0"/>
              <a:t>Apache, </a:t>
            </a:r>
            <a:r>
              <a:rPr lang="pt-PT" b="1" dirty="0" err="1" smtClean="0"/>
              <a:t>Nginx</a:t>
            </a:r>
            <a:r>
              <a:rPr lang="pt-PT" b="1" dirty="0" smtClean="0"/>
              <a:t> </a:t>
            </a:r>
            <a:r>
              <a:rPr lang="pt-PT" dirty="0" smtClean="0"/>
              <a:t>(Só servem ficheiros estáticos);</a:t>
            </a:r>
          </a:p>
          <a:p>
            <a:pPr lvl="2"/>
            <a:r>
              <a:rPr lang="pt-PT" b="1" dirty="0" smtClean="0"/>
              <a:t>Node.JS</a:t>
            </a:r>
            <a:r>
              <a:rPr lang="pt-PT" dirty="0" smtClean="0"/>
              <a:t> (Curva de aprendizagem acentuada, com </a:t>
            </a:r>
            <a:r>
              <a:rPr lang="pt-PT" dirty="0" err="1" smtClean="0"/>
              <a:t>frameworks</a:t>
            </a:r>
            <a:r>
              <a:rPr lang="pt-PT" dirty="0" smtClean="0"/>
              <a:t>);</a:t>
            </a:r>
          </a:p>
          <a:p>
            <a:pPr lvl="2"/>
            <a:r>
              <a:rPr lang="pt-PT" b="1" dirty="0" smtClean="0"/>
              <a:t>PHP</a:t>
            </a:r>
            <a:r>
              <a:rPr lang="pt-PT" dirty="0" smtClean="0"/>
              <a:t> (Demasiado complexo);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259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</a:p>
          <a:p>
            <a:r>
              <a:rPr lang="pt-PT" b="1" dirty="0" err="1" smtClean="0"/>
              <a:t>MySQL</a:t>
            </a:r>
            <a:r>
              <a:rPr lang="pt-PT" b="1" dirty="0" smtClean="0"/>
              <a:t>.</a:t>
            </a:r>
          </a:p>
          <a:p>
            <a:pPr lvl="1"/>
            <a:r>
              <a:rPr lang="pt-PT" sz="1400" dirty="0" smtClean="0"/>
              <a:t>Pensou-se nas seguintes tecnologias de SGBD:</a:t>
            </a:r>
          </a:p>
          <a:p>
            <a:pPr lvl="2"/>
            <a:r>
              <a:rPr lang="pt-PT" b="1" dirty="0" smtClean="0"/>
              <a:t>Microsoft SQL Server </a:t>
            </a:r>
            <a:r>
              <a:rPr lang="pt-PT" dirty="0" smtClean="0"/>
              <a:t>(Licenças do Windows outra vez);</a:t>
            </a:r>
          </a:p>
          <a:p>
            <a:pPr lvl="2"/>
            <a:r>
              <a:rPr lang="pt-PT" b="1" dirty="0" err="1" smtClean="0"/>
              <a:t>MongoDB</a:t>
            </a:r>
            <a:r>
              <a:rPr lang="pt-PT" dirty="0" smtClean="0"/>
              <a:t> e semelhantes (</a:t>
            </a:r>
            <a:r>
              <a:rPr lang="pt-PT" dirty="0" err="1" smtClean="0"/>
              <a:t>NoSQL</a:t>
            </a:r>
            <a:r>
              <a:rPr lang="pt-PT" dirty="0" smtClean="0"/>
              <a:t> → No ACID);</a:t>
            </a:r>
          </a:p>
          <a:p>
            <a:pPr lvl="2"/>
            <a:r>
              <a:rPr lang="pt-PT" b="1" dirty="0" smtClean="0"/>
              <a:t>SQL, Oracle </a:t>
            </a:r>
            <a:r>
              <a:rPr lang="pt-PT" dirty="0" smtClean="0"/>
              <a:t>(“</a:t>
            </a:r>
            <a:r>
              <a:rPr lang="pt-PT" dirty="0" err="1" smtClean="0"/>
              <a:t>Insert</a:t>
            </a:r>
            <a:r>
              <a:rPr lang="pt-PT" dirty="0" smtClean="0"/>
              <a:t> </a:t>
            </a:r>
            <a:r>
              <a:rPr lang="pt-PT" dirty="0" err="1" smtClean="0"/>
              <a:t>coin</a:t>
            </a:r>
            <a:r>
              <a:rPr lang="pt-PT" dirty="0" smtClean="0"/>
              <a:t> to continue…”);</a:t>
            </a:r>
          </a:p>
          <a:p>
            <a:pPr lvl="2"/>
            <a:r>
              <a:rPr lang="pt-PT" b="1" dirty="0" err="1" smtClean="0"/>
              <a:t>PostgreSQL</a:t>
            </a:r>
            <a:r>
              <a:rPr lang="pt-PT" dirty="0" smtClean="0"/>
              <a:t> (Pouco conhecimento);</a:t>
            </a:r>
          </a:p>
          <a:p>
            <a:pPr lvl="2"/>
            <a:r>
              <a:rPr lang="pt-PT" b="1" dirty="0" err="1" smtClean="0"/>
              <a:t>MySQL</a:t>
            </a:r>
            <a:r>
              <a:rPr lang="pt-PT" dirty="0" smtClean="0"/>
              <a:t> (Simples, conhecido e boa documentação);</a:t>
            </a:r>
          </a:p>
          <a:p>
            <a:pPr lvl="2"/>
            <a:endParaRPr lang="pt-PT" dirty="0" smtClean="0"/>
          </a:p>
          <a:p>
            <a:r>
              <a:rPr lang="pt-PT" b="1" dirty="0" smtClean="0"/>
              <a:t>Linux (</a:t>
            </a:r>
            <a:r>
              <a:rPr lang="pt-PT" b="1" dirty="0" err="1" smtClean="0"/>
              <a:t>Ubuntu</a:t>
            </a:r>
            <a:r>
              <a:rPr lang="pt-PT" b="1" dirty="0" smtClean="0"/>
              <a:t> Server).</a:t>
            </a:r>
          </a:p>
          <a:p>
            <a:pPr lvl="1"/>
            <a:r>
              <a:rPr lang="pt-PT" sz="1400" dirty="0" smtClean="0"/>
              <a:t>Nem se pensou em outras opções.</a:t>
            </a:r>
          </a:p>
          <a:p>
            <a:pPr lvl="1"/>
            <a:endParaRPr lang="pt-PT" sz="1400" dirty="0" smtClean="0"/>
          </a:p>
          <a:p>
            <a:r>
              <a:rPr lang="pt-PT" sz="2400" dirty="0" smtClean="0"/>
              <a:t> </a:t>
            </a:r>
            <a:r>
              <a:rPr lang="pt-PT" sz="2400" b="1" dirty="0" smtClean="0"/>
              <a:t>Android</a:t>
            </a:r>
          </a:p>
          <a:p>
            <a:pPr lvl="1"/>
            <a:r>
              <a:rPr lang="pt-PT" sz="1200" dirty="0" err="1" smtClean="0"/>
              <a:t>Market</a:t>
            </a:r>
            <a:r>
              <a:rPr lang="pt-PT" sz="1200" dirty="0" smtClean="0"/>
              <a:t>-share</a:t>
            </a:r>
          </a:p>
          <a:p>
            <a:pPr lvl="1"/>
            <a:r>
              <a:rPr lang="pt-PT" sz="1200" dirty="0" smtClean="0"/>
              <a:t>Familiaridade</a:t>
            </a:r>
          </a:p>
          <a:p>
            <a:pPr lvl="1"/>
            <a:r>
              <a:rPr lang="pt-PT" sz="1200" dirty="0" smtClean="0"/>
              <a:t>Custo</a:t>
            </a:r>
          </a:p>
          <a:p>
            <a:pPr lvl="1"/>
            <a:r>
              <a:rPr lang="pt-PT" sz="1400" dirty="0" smtClean="0"/>
              <a:t>Pensou-se noutras opções de S.O. para o Tablet:</a:t>
            </a:r>
          </a:p>
          <a:p>
            <a:pPr lvl="2"/>
            <a:r>
              <a:rPr lang="pt-PT" b="1" dirty="0" smtClean="0"/>
              <a:t>IOS, </a:t>
            </a:r>
            <a:r>
              <a:rPr lang="pt-PT" dirty="0" smtClean="0"/>
              <a:t>Apple</a:t>
            </a:r>
            <a:r>
              <a:rPr lang="pt-PT" b="1" dirty="0" smtClean="0"/>
              <a:t> </a:t>
            </a:r>
            <a:r>
              <a:rPr lang="pt-PT" dirty="0" smtClean="0"/>
              <a:t>(Demasiado dispendioso, para as funcionalidades que possui);</a:t>
            </a:r>
          </a:p>
          <a:p>
            <a:pPr lvl="2"/>
            <a:r>
              <a:rPr lang="pt-PT" b="1" dirty="0" smtClean="0"/>
              <a:t>Windows Mobile (Microsoft) </a:t>
            </a:r>
            <a:r>
              <a:rPr lang="pt-PT" dirty="0" smtClean="0"/>
              <a:t>(Arquitetura fechada, e mais licenças);</a:t>
            </a:r>
          </a:p>
          <a:p>
            <a:pPr lvl="2"/>
            <a:r>
              <a:rPr lang="pt-PT" b="1" dirty="0" smtClean="0"/>
              <a:t>Android</a:t>
            </a:r>
            <a:r>
              <a:rPr lang="pt-PT" dirty="0" smtClean="0"/>
              <a:t>, Google (</a:t>
            </a:r>
            <a:r>
              <a:rPr lang="pt-PT" dirty="0" err="1" smtClean="0"/>
              <a:t>OpenSource</a:t>
            </a:r>
            <a:r>
              <a:rPr lang="pt-PT" dirty="0" smtClean="0"/>
              <a:t>, diversos dispositivos, acessível à maioria das pessoas)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932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0572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Artur</a:t>
            </a:r>
          </a:p>
          <a:p>
            <a:endParaRPr lang="pt-PT" sz="1200" b="1" dirty="0" smtClean="0"/>
          </a:p>
          <a:p>
            <a:r>
              <a:rPr lang="pt-PT" sz="1200" b="1" dirty="0" smtClean="0"/>
              <a:t>utilizador </a:t>
            </a:r>
            <a:r>
              <a:rPr lang="pt-PT" sz="1200" b="1" dirty="0" smtClean="0"/>
              <a:t>final </a:t>
            </a:r>
            <a:r>
              <a:rPr lang="pt-PT" sz="1200" dirty="0" smtClean="0"/>
              <a:t>(utilizadores da Aplicação Android).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520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200" b="1" dirty="0" smtClean="0"/>
              <a:t>Artur</a:t>
            </a:r>
          </a:p>
          <a:p>
            <a:pPr lvl="1"/>
            <a:r>
              <a:rPr lang="pt-PT" sz="2200" dirty="0" smtClean="0"/>
              <a:t>- Guardar todos os dados necessários para o bom funcionamento da aplicação (Escolas, Professores, Turmas, Alunos, Testes, etc.).</a:t>
            </a:r>
          </a:p>
          <a:p>
            <a:pPr lvl="1"/>
            <a:r>
              <a:rPr lang="pt-PT" sz="2200" b="1" dirty="0" smtClean="0"/>
              <a:t>- Adicionar, consultar,</a:t>
            </a:r>
            <a:r>
              <a:rPr lang="pt-PT" sz="2200" b="1" baseline="0" dirty="0" smtClean="0"/>
              <a:t> editar, enviar e receber</a:t>
            </a:r>
            <a:r>
              <a:rPr lang="pt-PT" sz="2200" b="1" dirty="0" smtClean="0"/>
              <a:t>.</a:t>
            </a:r>
          </a:p>
          <a:p>
            <a:pPr lvl="2"/>
            <a:r>
              <a:rPr lang="pt-PT" sz="2000" dirty="0" smtClean="0"/>
              <a:t>Escolas, professores, turmas, alunos e testes.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567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71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93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0515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0946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5097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846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723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5952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404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9072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45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</a:p>
          <a:p>
            <a:endParaRPr lang="pt-PT" sz="1200" b="1" dirty="0" smtClean="0"/>
          </a:p>
          <a:p>
            <a:r>
              <a:rPr lang="pt-PT" sz="1200" dirty="0" smtClean="0"/>
              <a:t>(gravação </a:t>
            </a:r>
            <a:r>
              <a:rPr lang="pt-PT" sz="1200" dirty="0" smtClean="0"/>
              <a:t>de voz, a partir de um conjunto de palavras e/ou de um texto, com um temporizador).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0592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3428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6221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1364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6638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5469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2541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4391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8707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0911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03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</a:p>
          <a:p>
            <a:r>
              <a:rPr lang="pt-PT" sz="1200" dirty="0" smtClean="0"/>
              <a:t>(professores </a:t>
            </a:r>
            <a:r>
              <a:rPr lang="pt-PT" sz="1200" dirty="0" smtClean="0"/>
              <a:t>e alunos)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5050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5165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9315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7632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7450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157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1145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9348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699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642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815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7067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207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2037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2711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Tiago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12928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</a:p>
          <a:p>
            <a:endParaRPr lang="pt-PT" dirty="0" smtClean="0"/>
          </a:p>
          <a:p>
            <a:r>
              <a:rPr lang="pt-PT" dirty="0" smtClean="0"/>
              <a:t>99</a:t>
            </a:r>
            <a:r>
              <a:rPr lang="pt-PT" dirty="0" smtClean="0"/>
              <a:t>% - pois na informática um problema nunca está 100% resolvido, pois pode ser sempre melhorado.</a:t>
            </a:r>
          </a:p>
          <a:p>
            <a:r>
              <a:rPr lang="pt-PT" dirty="0" smtClean="0"/>
              <a:t>95% - a partilha funciona, apesar de haver limitações no tipo de conteúdo a partilhar.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56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Artur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4200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5371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Tiago</a:t>
            </a:r>
          </a:p>
          <a:p>
            <a:endParaRPr lang="pt-PT" dirty="0" smtClean="0"/>
          </a:p>
          <a:p>
            <a:r>
              <a:rPr lang="pt-PT" dirty="0" smtClean="0"/>
              <a:t>Pessoas</a:t>
            </a:r>
            <a:r>
              <a:rPr lang="pt-PT" dirty="0" smtClean="0"/>
              <a:t>, </a:t>
            </a:r>
            <a:r>
              <a:rPr lang="pt-PT" dirty="0" err="1" smtClean="0"/>
              <a:t>issues</a:t>
            </a:r>
            <a:r>
              <a:rPr lang="pt-PT" dirty="0" smtClean="0"/>
              <a:t>, </a:t>
            </a:r>
            <a:r>
              <a:rPr lang="pt-PT" dirty="0" err="1" smtClean="0"/>
              <a:t>braches</a:t>
            </a:r>
            <a:r>
              <a:rPr lang="pt-PT" dirty="0" smtClean="0"/>
              <a:t>,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commits</a:t>
            </a:r>
            <a:r>
              <a:rPr lang="pt-PT" baseline="0" dirty="0" smtClean="0"/>
              <a:t>, equipas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55955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baseline="0" dirty="0" smtClean="0"/>
              <a:t>Artur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5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Artur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 smtClean="0"/>
              <a:t>Os </a:t>
            </a:r>
            <a:r>
              <a:rPr lang="pt-PT" sz="1200" dirty="0" smtClean="0"/>
              <a:t>alunos que regra geral sentem-se mais atraídos por este tipo de conteúdos do que pelos formatos tradicionais.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306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smtClean="0"/>
              <a:t>Artur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O </a:t>
            </a:r>
            <a:r>
              <a:rPr lang="pt-PT" dirty="0" smtClean="0"/>
              <a:t>facto do</a:t>
            </a:r>
            <a:r>
              <a:rPr lang="pt-PT" baseline="0" dirty="0" smtClean="0"/>
              <a:t> Tablet ser muitas vezes utilizado para lazer, afasta o estigma criado em torno do computador pessoal e o seu uso para a educação, que é visto em parte como ferramenta de trabalho… AB: </a:t>
            </a:r>
            <a:r>
              <a:rPr lang="pt-PT" sz="1200" dirty="0" smtClean="0"/>
              <a:t>esta expressão tantas vezes utilizada e associada a vários projetos, não se aplica totalmente a este projeto, mas a ideia associada é algo que quisemos manter presente para  maior</a:t>
            </a:r>
            <a:r>
              <a:rPr lang="pt-PT" sz="1200" baseline="0" dirty="0" smtClean="0"/>
              <a:t> aceitação pelos alunos.</a:t>
            </a:r>
            <a:endParaRPr lang="pt-PT" sz="120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805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Artur</a:t>
            </a:r>
          </a:p>
          <a:p>
            <a:r>
              <a:rPr lang="pt-PT" baseline="0" dirty="0" smtClean="0"/>
              <a:t>O </a:t>
            </a:r>
            <a:r>
              <a:rPr lang="pt-PT" baseline="0" dirty="0" smtClean="0"/>
              <a:t>projeto consiste numa adaptação com novas várias funcionalidades de uma metodologia com provas dadas</a:t>
            </a:r>
            <a:endParaRPr lang="pt-PT" dirty="0" smtClean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733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 smtClean="0"/>
              <a:t>Artur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dirty="0" smtClean="0"/>
              <a:t>-Leitura </a:t>
            </a:r>
            <a:r>
              <a:rPr lang="pt-PT" sz="2200" dirty="0" smtClean="0"/>
              <a:t>de texto simples, o aluno pode ouvir a demonstração previamente gravada,</a:t>
            </a:r>
            <a:r>
              <a:rPr lang="pt-PT" sz="2200" baseline="0" dirty="0" smtClean="0"/>
              <a:t> da leitura </a:t>
            </a:r>
            <a:r>
              <a:rPr lang="pt-PT" sz="2200" dirty="0" smtClean="0"/>
              <a:t>do professor, e em seguida faz a gravação a sua leitura, que posteriormente será avaliada pelo professor.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dirty="0" smtClean="0"/>
              <a:t>-Testes de leitura de Poema , são idêntico aos testes de leitura de</a:t>
            </a:r>
            <a:r>
              <a:rPr lang="pt-PT" sz="2200" baseline="0" dirty="0" smtClean="0"/>
              <a:t> texto s</a:t>
            </a:r>
            <a:r>
              <a:rPr lang="pt-PT" sz="2200" dirty="0" smtClean="0"/>
              <a:t>imples, apenas apresenta o texto verticalmente em relação ao </a:t>
            </a:r>
            <a:r>
              <a:rPr lang="pt-PT" sz="2200" dirty="0" err="1" smtClean="0"/>
              <a:t>tablet</a:t>
            </a:r>
            <a:r>
              <a:rPr lang="pt-PT" sz="2200" dirty="0" smtClean="0"/>
              <a:t>, otimizando o espaço de leitura.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200" dirty="0" smtClean="0"/>
              <a:t>-Testes de palavras, dividido em três colunas em que o aluno irá ler de acordo com as instruções dadas pelo professor.</a:t>
            </a:r>
            <a:r>
              <a:rPr lang="pt-PT" sz="2200" baseline="0" dirty="0" smtClean="0"/>
              <a:t> Podendo treinar o deslocamento do olhar.</a:t>
            </a:r>
            <a:endParaRPr lang="pt-PT" sz="2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Inicialmente</a:t>
            </a:r>
            <a:r>
              <a:rPr lang="pt-PT" baseline="0" dirty="0" smtClean="0"/>
              <a:t> o previsto resumia-se a testes de leitura, após algumas reuniões com o cliente (neste caso não comercial) mas parceiro, verificou-se que se podia ir mais além e introduzir outras disciplinas além do Português, de forma a dinamizar a aplicação. Assim criou-se outro tipo de teste.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aseline="0" dirty="0" smtClean="0"/>
              <a:t>(Compreensão - Multimédia) onde se faz a i</a:t>
            </a:r>
            <a:r>
              <a:rPr lang="pt-PT" sz="2400" dirty="0" smtClean="0"/>
              <a:t>nterpretação através de: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2F79F-97A9-4B8F-A5AD-41AE535F2DF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429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23-06-2014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5.jpg"/><Relationship Id="rId9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4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4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3.png"/><Relationship Id="rId7" Type="http://schemas.openxmlformats.org/officeDocument/2006/relationships/image" Target="../media/image64.jpg"/><Relationship Id="rId12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45.jpg"/><Relationship Id="rId9" Type="http://schemas.openxmlformats.org/officeDocument/2006/relationships/image" Target="../media/image6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45.jpg"/><Relationship Id="rId9" Type="http://schemas.openxmlformats.org/officeDocument/2006/relationships/image" Target="../media/image7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10.jpg"/><Relationship Id="rId10" Type="http://schemas.openxmlformats.org/officeDocument/2006/relationships/image" Target="../media/image78.jpg"/><Relationship Id="rId4" Type="http://schemas.openxmlformats.org/officeDocument/2006/relationships/image" Target="../media/image45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3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45.jpg"/><Relationship Id="rId9" Type="http://schemas.openxmlformats.org/officeDocument/2006/relationships/image" Target="../media/image8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46.jpg"/><Relationship Id="rId5" Type="http://schemas.openxmlformats.org/officeDocument/2006/relationships/image" Target="../media/image89.jpg"/><Relationship Id="rId10" Type="http://schemas.openxmlformats.org/officeDocument/2006/relationships/image" Target="../media/image48.jpg"/><Relationship Id="rId4" Type="http://schemas.openxmlformats.org/officeDocument/2006/relationships/image" Target="../media/image45.jpg"/><Relationship Id="rId9" Type="http://schemas.openxmlformats.org/officeDocument/2006/relationships/image" Target="../media/image4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2072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Implementação </a:t>
            </a:r>
            <a:r>
              <a:rPr lang="pt-PT" sz="4000" dirty="0" smtClean="0"/>
              <a:t>									</a:t>
            </a:r>
            <a:r>
              <a:rPr lang="pt-PT" sz="4000" dirty="0"/>
              <a:t>2</a:t>
            </a:r>
            <a:r>
              <a:rPr lang="pt-PT" sz="4000" dirty="0" smtClean="0"/>
              <a:t>/2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 Multimédia</a:t>
            </a:r>
          </a:p>
          <a:p>
            <a:pPr lvl="1"/>
            <a:endParaRPr lang="pt-PT" sz="2200" dirty="0"/>
          </a:p>
          <a:p>
            <a:pPr lvl="1"/>
            <a:endParaRPr lang="pt-PT" sz="2200" dirty="0" smtClean="0"/>
          </a:p>
          <a:p>
            <a:pPr lvl="1"/>
            <a:endParaRPr lang="pt-PT" sz="2200" dirty="0"/>
          </a:p>
          <a:p>
            <a:pPr marL="457200" lvl="1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8" t="18625" r="13023" b="12084"/>
          <a:stretch/>
        </p:blipFill>
        <p:spPr>
          <a:xfrm>
            <a:off x="1420235" y="2009011"/>
            <a:ext cx="7776000" cy="4356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6" t="18018" r="13034" b="12691"/>
          <a:stretch/>
        </p:blipFill>
        <p:spPr>
          <a:xfrm>
            <a:off x="1420235" y="2009011"/>
            <a:ext cx="7776000" cy="4356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" t="17840" r="12932" b="12869"/>
          <a:stretch/>
        </p:blipFill>
        <p:spPr>
          <a:xfrm>
            <a:off x="1420235" y="2009011"/>
            <a:ext cx="7776000" cy="4356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385" b="6085"/>
          <a:stretch/>
        </p:blipFill>
        <p:spPr>
          <a:xfrm>
            <a:off x="3621613" y="2009011"/>
            <a:ext cx="3373244" cy="4356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“Dividir para conquistar”</a:t>
            </a:r>
            <a:endParaRPr lang="pt-PT" sz="40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lvl="0"/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Funcionalidades implementadas</a:t>
            </a:r>
            <a:endParaRPr lang="pt-PT" sz="4000" dirty="0"/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1023848" y="1493867"/>
            <a:ext cx="8695779" cy="4409439"/>
          </a:xfrm>
        </p:spPr>
        <p:txBody>
          <a:bodyPr>
            <a:noAutofit/>
          </a:bodyPr>
          <a:lstStyle/>
          <a:p>
            <a:r>
              <a:rPr lang="pt-PT" sz="2800" dirty="0" smtClean="0"/>
              <a:t>Gerir o conteúdo no BackOffice.</a:t>
            </a:r>
          </a:p>
          <a:p>
            <a:r>
              <a:rPr lang="pt-PT" sz="2800" dirty="0" smtClean="0"/>
              <a:t>Enviar </a:t>
            </a:r>
            <a:r>
              <a:rPr lang="pt-PT" sz="2800" dirty="0"/>
              <a:t>e Receber conteúdo entre o BackOffice e a Aplicação Mobile.</a:t>
            </a:r>
          </a:p>
          <a:p>
            <a:r>
              <a:rPr lang="pt-PT" sz="2800" dirty="0"/>
              <a:t>Executar um teste.</a:t>
            </a:r>
          </a:p>
          <a:p>
            <a:r>
              <a:rPr lang="pt-PT" sz="2800" dirty="0"/>
              <a:t>Corrigir os testes de leitura.</a:t>
            </a:r>
          </a:p>
          <a:p>
            <a:r>
              <a:rPr lang="pt-PT" sz="2800" dirty="0"/>
              <a:t>Listar e comparar os resultados.</a:t>
            </a:r>
          </a:p>
          <a:p>
            <a:r>
              <a:rPr lang="pt-PT" sz="2800" dirty="0"/>
              <a:t>Controlo de acesso na aplicação.</a:t>
            </a:r>
          </a:p>
          <a:p>
            <a:r>
              <a:rPr lang="pt-PT" sz="2800" dirty="0"/>
              <a:t>Multi-resolução.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9267"/>
            <a:ext cx="9412941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Arquitetura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1023848" y="1493867"/>
            <a:ext cx="8695779" cy="4409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 smtClean="0"/>
              <a:t>Aplicação Mobile.</a:t>
            </a:r>
          </a:p>
          <a:p>
            <a:endParaRPr lang="pt-PT" sz="2800" dirty="0"/>
          </a:p>
          <a:p>
            <a:endParaRPr lang="pt-PT" sz="2800" dirty="0" smtClean="0"/>
          </a:p>
          <a:p>
            <a:endParaRPr lang="pt-PT" sz="2800" dirty="0"/>
          </a:p>
          <a:p>
            <a:r>
              <a:rPr lang="pt-PT" sz="2800" dirty="0" smtClean="0"/>
              <a:t>BackOffice.</a:t>
            </a:r>
            <a:endParaRPr lang="pt-PT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04" y="1347215"/>
            <a:ext cx="2321859" cy="177767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03" y="3920438"/>
            <a:ext cx="2321859" cy="1982868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ubtitle 2"/>
          <p:cNvSpPr txBox="1">
            <a:spLocks/>
          </p:cNvSpPr>
          <p:nvPr/>
        </p:nvSpPr>
        <p:spPr>
          <a:xfrm>
            <a:off x="0" y="269267"/>
            <a:ext cx="9412941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Arquitetura</a:t>
            </a:r>
            <a:endParaRPr lang="pt-PT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6319" y="979162"/>
            <a:ext cx="12304701" cy="5578398"/>
            <a:chOff x="48868" y="955356"/>
            <a:chExt cx="12304701" cy="5578398"/>
          </a:xfrm>
        </p:grpSpPr>
        <p:grpSp>
          <p:nvGrpSpPr>
            <p:cNvPr id="78" name="Grupo 77"/>
            <p:cNvGrpSpPr/>
            <p:nvPr/>
          </p:nvGrpSpPr>
          <p:grpSpPr>
            <a:xfrm>
              <a:off x="48868" y="955356"/>
              <a:ext cx="12304701" cy="5578398"/>
              <a:chOff x="46317" y="979162"/>
              <a:chExt cx="12304701" cy="5578398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52" y="5190459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5753" y="526156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  <a:effectLst>
                <a:softEdge rad="558800"/>
              </a:effectLst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2044" y="1336367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7" name="Imagem 1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1010" y="4036381"/>
                <a:ext cx="1329878" cy="1146447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22" name="Grupo 21"/>
              <p:cNvGrpSpPr/>
              <p:nvPr/>
            </p:nvGrpSpPr>
            <p:grpSpPr>
              <a:xfrm>
                <a:off x="1752104" y="5685009"/>
                <a:ext cx="643585" cy="741936"/>
                <a:chOff x="5954042" y="2711937"/>
                <a:chExt cx="948386" cy="1046736"/>
              </a:xfrm>
            </p:grpSpPr>
            <p:pic>
              <p:nvPicPr>
                <p:cNvPr id="20" name="Imagem 1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042" y="2711937"/>
                  <a:ext cx="948386" cy="1046736"/>
                </a:xfrm>
                <a:prstGeom prst="rect">
                  <a:avLst/>
                </a:prstGeom>
              </p:spPr>
            </p:pic>
            <p:pic>
              <p:nvPicPr>
                <p:cNvPr id="21" name="Imagem 2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822" y="3149073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5584729" y="5815624"/>
                <a:ext cx="643585" cy="741936"/>
                <a:chOff x="5584891" y="2781928"/>
                <a:chExt cx="948385" cy="1046736"/>
              </a:xfrm>
            </p:grpSpPr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891" y="2781928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675" y="3219064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7" name="Imagem 2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8" name="Imagem 2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0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5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7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 rot="11834819">
                <a:off x="4430195" y="4973561"/>
                <a:ext cx="745210" cy="761061"/>
                <a:chOff x="1339958" y="1302364"/>
                <a:chExt cx="745210" cy="761061"/>
              </a:xfrm>
            </p:grpSpPr>
            <p:sp>
              <p:nvSpPr>
                <p:cNvPr id="43" name="Arco 42"/>
                <p:cNvSpPr/>
                <p:nvPr/>
              </p:nvSpPr>
              <p:spPr>
                <a:xfrm rot="5696525">
                  <a:off x="1445947" y="1404894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43"/>
                <p:cNvSpPr/>
                <p:nvPr/>
              </p:nvSpPr>
              <p:spPr>
                <a:xfrm rot="5686170">
                  <a:off x="1384365" y="1334026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44"/>
                <p:cNvSpPr/>
                <p:nvPr/>
              </p:nvSpPr>
              <p:spPr>
                <a:xfrm rot="5400000">
                  <a:off x="1346049" y="1324307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6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7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9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0" name="Grupo 49"/>
              <p:cNvGrpSpPr/>
              <p:nvPr/>
            </p:nvGrpSpPr>
            <p:grpSpPr>
              <a:xfrm rot="16200000">
                <a:off x="1475190" y="4801270"/>
                <a:ext cx="745210" cy="736007"/>
                <a:chOff x="1427330" y="1476583"/>
                <a:chExt cx="745210" cy="736007"/>
              </a:xfrm>
            </p:grpSpPr>
            <p:sp>
              <p:nvSpPr>
                <p:cNvPr id="51" name="Arco 50"/>
                <p:cNvSpPr/>
                <p:nvPr/>
              </p:nvSpPr>
              <p:spPr>
                <a:xfrm rot="5696525">
                  <a:off x="1533809" y="1579112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2" name="Arco 51"/>
                <p:cNvSpPr/>
                <p:nvPr/>
              </p:nvSpPr>
              <p:spPr>
                <a:xfrm rot="5686170">
                  <a:off x="1472227" y="1508245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52"/>
                <p:cNvSpPr/>
                <p:nvPr/>
              </p:nvSpPr>
              <p:spPr>
                <a:xfrm rot="5400000">
                  <a:off x="1433421" y="1473472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5626922" y="2513361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BackOffice</a:t>
                </a:r>
                <a:endParaRPr lang="pt-PT" sz="1200" dirty="0"/>
              </a:p>
            </p:txBody>
          </p:sp>
          <p:sp>
            <p:nvSpPr>
              <p:cNvPr id="65" name="CaixaDeTexto 64"/>
              <p:cNvSpPr txBox="1"/>
              <p:nvPr/>
            </p:nvSpPr>
            <p:spPr>
              <a:xfrm>
                <a:off x="46317" y="2271465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187292" y="4975852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7" name="CaixaDeTexto 66"/>
              <p:cNvSpPr txBox="1"/>
              <p:nvPr/>
            </p:nvSpPr>
            <p:spPr>
              <a:xfrm>
                <a:off x="3954284" y="6204153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8224828" y="2190196"/>
                <a:ext cx="1417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10567395" y="3470167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922" y="5438974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09" y="5350460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4731" y="979162"/>
                <a:ext cx="1742433" cy="1340089"/>
              </a:xfrm>
              <a:prstGeom prst="rect">
                <a:avLst/>
              </a:prstGeom>
            </p:spPr>
          </p:pic>
        </p:grp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  <p:sp>
        <p:nvSpPr>
          <p:cNvPr id="7" name="Forma livre 6"/>
          <p:cNvSpPr/>
          <p:nvPr/>
        </p:nvSpPr>
        <p:spPr>
          <a:xfrm>
            <a:off x="4554071" y="2133400"/>
            <a:ext cx="1434353" cy="293710"/>
          </a:xfrm>
          <a:custGeom>
            <a:avLst/>
            <a:gdLst>
              <a:gd name="connsiteX0" fmla="*/ 0 w 1434353"/>
              <a:gd name="connsiteY0" fmla="*/ 251211 h 293710"/>
              <a:gd name="connsiteX1" fmla="*/ 645459 w 1434353"/>
              <a:gd name="connsiteY1" fmla="*/ 200 h 293710"/>
              <a:gd name="connsiteX2" fmla="*/ 1075765 w 1434353"/>
              <a:gd name="connsiteY2" fmla="*/ 287070 h 293710"/>
              <a:gd name="connsiteX3" fmla="*/ 1434353 w 1434353"/>
              <a:gd name="connsiteY3" fmla="*/ 197423 h 29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353" h="293710">
                <a:moveTo>
                  <a:pt x="0" y="251211"/>
                </a:moveTo>
                <a:cubicBezTo>
                  <a:pt x="233082" y="122717"/>
                  <a:pt x="466165" y="-5776"/>
                  <a:pt x="645459" y="200"/>
                </a:cubicBezTo>
                <a:cubicBezTo>
                  <a:pt x="824753" y="6176"/>
                  <a:pt x="944283" y="254199"/>
                  <a:pt x="1075765" y="287070"/>
                </a:cubicBezTo>
                <a:cubicBezTo>
                  <a:pt x="1207247" y="319941"/>
                  <a:pt x="1380565" y="221329"/>
                  <a:pt x="1434353" y="19742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1393779" y="1293553"/>
            <a:ext cx="6430175" cy="447971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Protocolo de transporte:</a:t>
            </a:r>
            <a:endParaRPr lang="pt-PT" sz="2400" dirty="0"/>
          </a:p>
          <a:p>
            <a:pPr marL="457200" lvl="1" indent="0">
              <a:buNone/>
            </a:pPr>
            <a:endParaRPr lang="pt-PT" sz="2400" dirty="0" smtClean="0"/>
          </a:p>
          <a:p>
            <a:pPr marL="457200" lvl="1" indent="0">
              <a:buNone/>
            </a:pPr>
            <a:endParaRPr lang="pt-PT" sz="2400" dirty="0"/>
          </a:p>
          <a:p>
            <a:r>
              <a:rPr lang="pt-PT" sz="2400" dirty="0" smtClean="0"/>
              <a:t>Suporte de dados:</a:t>
            </a:r>
          </a:p>
          <a:p>
            <a:pPr marL="457200" lvl="1" indent="0">
              <a:buNone/>
            </a:pPr>
            <a:endParaRPr lang="pt-PT" sz="2400" dirty="0"/>
          </a:p>
          <a:p>
            <a:pPr marL="457200" lvl="1" indent="0">
              <a:buNone/>
            </a:pPr>
            <a:endParaRPr lang="pt-PT" sz="2400" dirty="0" smtClean="0"/>
          </a:p>
          <a:p>
            <a:r>
              <a:rPr lang="pt-PT" sz="2400" dirty="0" smtClean="0"/>
              <a:t>Servidor web + </a:t>
            </a:r>
            <a:r>
              <a:rPr lang="pt-PT" sz="2400" dirty="0" err="1" smtClean="0"/>
              <a:t>WebService</a:t>
            </a:r>
            <a:r>
              <a:rPr lang="pt-PT" sz="2400" dirty="0" smtClean="0"/>
              <a:t>:</a:t>
            </a:r>
            <a:endParaRPr lang="pt-PT" sz="2400" b="1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10" y="2656780"/>
            <a:ext cx="1010177" cy="136081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9" y="4017598"/>
            <a:ext cx="1711618" cy="8558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87" y="1254732"/>
            <a:ext cx="974144" cy="97414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	1/2</a:t>
            </a:r>
            <a:endParaRPr lang="pt-PT" sz="4000" dirty="0"/>
          </a:p>
        </p:txBody>
      </p:sp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66" y="4980780"/>
            <a:ext cx="2062911" cy="15794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0" y="3428692"/>
            <a:ext cx="1460799" cy="1123487"/>
          </a:xfrm>
          <a:prstGeom prst="rect">
            <a:avLst/>
          </a:prstGeom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1248555" y="1279021"/>
            <a:ext cx="8648479" cy="5185478"/>
          </a:xfrm>
        </p:spPr>
        <p:txBody>
          <a:bodyPr>
            <a:normAutofit/>
          </a:bodyPr>
          <a:lstStyle/>
          <a:p>
            <a:r>
              <a:rPr lang="pt-PT" sz="2400" dirty="0"/>
              <a:t>Base de dados: </a:t>
            </a:r>
            <a:r>
              <a:rPr lang="pt-PT" sz="2400" b="1" dirty="0" err="1" smtClean="0"/>
              <a:t>MySQL</a:t>
            </a:r>
            <a:endParaRPr lang="pt-PT" sz="2400" b="1" dirty="0" smtClean="0"/>
          </a:p>
          <a:p>
            <a:pPr marL="0" indent="0">
              <a:buNone/>
            </a:pPr>
            <a:endParaRPr lang="pt-PT" sz="2400" dirty="0"/>
          </a:p>
          <a:p>
            <a:endParaRPr lang="pt-PT" sz="2400" dirty="0" smtClean="0"/>
          </a:p>
          <a:p>
            <a:r>
              <a:rPr lang="pt-PT" sz="2400" dirty="0" smtClean="0"/>
              <a:t>Sistema Operativo do Servidor:</a:t>
            </a:r>
            <a:r>
              <a:rPr lang="pt-PT" sz="2400" b="1" dirty="0" smtClean="0"/>
              <a:t> Linux (</a:t>
            </a:r>
            <a:r>
              <a:rPr lang="pt-PT" sz="2400" b="1" dirty="0" err="1" smtClean="0"/>
              <a:t>Ubuntu</a:t>
            </a:r>
            <a:r>
              <a:rPr lang="pt-PT" sz="2400" b="1" dirty="0" smtClean="0"/>
              <a:t> Server)</a:t>
            </a:r>
          </a:p>
          <a:p>
            <a:endParaRPr lang="pt-PT" sz="2400" dirty="0"/>
          </a:p>
          <a:p>
            <a:endParaRPr lang="pt-PT" sz="2400" dirty="0" smtClean="0"/>
          </a:p>
          <a:p>
            <a:endParaRPr lang="pt-PT" sz="2400" dirty="0" smtClean="0"/>
          </a:p>
          <a:p>
            <a:r>
              <a:rPr lang="pt-PT" sz="2400" dirty="0" smtClean="0"/>
              <a:t>Sistema </a:t>
            </a:r>
            <a:r>
              <a:rPr lang="pt-PT" sz="2400" dirty="0"/>
              <a:t>Operativo do </a:t>
            </a:r>
            <a:r>
              <a:rPr lang="pt-PT" sz="2400" dirty="0" smtClean="0"/>
              <a:t>Tablet</a:t>
            </a:r>
            <a:r>
              <a:rPr lang="pt-PT" sz="2400" dirty="0"/>
              <a:t>: </a:t>
            </a:r>
            <a:r>
              <a:rPr lang="pt-PT" sz="2400" b="1" dirty="0"/>
              <a:t>Android</a:t>
            </a:r>
          </a:p>
          <a:p>
            <a:endParaRPr lang="pt-PT" sz="2400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51" y="3405732"/>
            <a:ext cx="1329878" cy="11464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32" y="1123695"/>
            <a:ext cx="1337034" cy="133703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	2/2</a:t>
            </a:r>
            <a:endParaRPr lang="pt-PT" sz="4000" dirty="0"/>
          </a:p>
        </p:txBody>
      </p:sp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											</a:t>
            </a:r>
            <a:endParaRPr lang="pt-PT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9" y="1336365"/>
            <a:ext cx="5908917" cy="504621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											1/2</a:t>
            </a:r>
            <a:endParaRPr lang="pt-PT" sz="4000" dirty="0"/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790763" y="1531868"/>
            <a:ext cx="8648479" cy="5185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Na </a:t>
            </a:r>
            <a:r>
              <a:rPr lang="pt-PT" sz="2400" dirty="0"/>
              <a:t>informática um </a:t>
            </a:r>
            <a:r>
              <a:rPr lang="pt-PT" sz="2400" i="1" dirty="0"/>
              <a:t>BackOffice</a:t>
            </a:r>
            <a:r>
              <a:rPr lang="pt-PT" sz="2400" dirty="0"/>
              <a:t> é a visualização do sistema do pontos de vista do gestor.</a:t>
            </a:r>
          </a:p>
          <a:p>
            <a:endParaRPr lang="pt-PT" sz="2400" dirty="0"/>
          </a:p>
          <a:p>
            <a:r>
              <a:rPr lang="pt-PT" sz="2400" dirty="0"/>
              <a:t>Não está visível ao utilizador final.</a:t>
            </a:r>
          </a:p>
          <a:p>
            <a:endParaRPr lang="pt-PT" sz="2400" dirty="0"/>
          </a:p>
          <a:p>
            <a:r>
              <a:rPr lang="pt-PT" sz="2400" dirty="0"/>
              <a:t>Responsabiliza-se por coordenar e reencaminhar o fluxo de dados dentro do restante sistema.</a:t>
            </a:r>
          </a:p>
          <a:p>
            <a:endParaRPr lang="pt-PT" sz="2400" dirty="0"/>
          </a:p>
          <a:p>
            <a:endParaRPr lang="pt-PT" sz="2400" b="1" dirty="0" smtClean="0"/>
          </a:p>
          <a:p>
            <a:endParaRPr lang="pt-PT" sz="2400" dirty="0" smtClean="0"/>
          </a:p>
        </p:txBody>
      </p:sp>
      <p:sp>
        <p:nvSpPr>
          <p:cNvPr id="9" name="CaixaDeTexto 8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											2/2</a:t>
            </a:r>
            <a:endParaRPr lang="pt-PT" sz="4000" dirty="0"/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248555" y="1279021"/>
            <a:ext cx="8630551" cy="5185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O </a:t>
            </a:r>
            <a:r>
              <a:rPr lang="pt-PT" sz="2400" dirty="0"/>
              <a:t>BackOffice do projeto Letrinhas, possibilita as seguintes </a:t>
            </a:r>
            <a:r>
              <a:rPr lang="pt-PT" sz="2400" dirty="0" smtClean="0"/>
              <a:t>funcionalidades:</a:t>
            </a:r>
          </a:p>
          <a:p>
            <a:endParaRPr lang="pt-PT" sz="2400" dirty="0"/>
          </a:p>
          <a:p>
            <a:pPr lvl="1"/>
            <a:r>
              <a:rPr lang="pt-PT" sz="2400" dirty="0" smtClean="0"/>
              <a:t>Guardar </a:t>
            </a:r>
            <a:r>
              <a:rPr lang="pt-PT" sz="2400" dirty="0"/>
              <a:t>toda a informação necessária ao bom funcionamento da </a:t>
            </a:r>
            <a:r>
              <a:rPr lang="pt-PT" sz="2400" dirty="0" smtClean="0"/>
              <a:t>aplicação.</a:t>
            </a:r>
          </a:p>
          <a:p>
            <a:pPr lvl="1"/>
            <a:r>
              <a:rPr lang="pt-PT" sz="2400" dirty="0" smtClean="0"/>
              <a:t>Adicionar.</a:t>
            </a:r>
          </a:p>
          <a:p>
            <a:pPr lvl="1"/>
            <a:r>
              <a:rPr lang="pt-PT" sz="2400" dirty="0" smtClean="0"/>
              <a:t>Consultar.</a:t>
            </a:r>
          </a:p>
          <a:p>
            <a:pPr lvl="1"/>
            <a:r>
              <a:rPr lang="pt-PT" sz="2400" dirty="0" smtClean="0"/>
              <a:t>Editar.</a:t>
            </a:r>
          </a:p>
          <a:p>
            <a:pPr lvl="1"/>
            <a:r>
              <a:rPr lang="pt-PT" sz="2400" dirty="0" smtClean="0"/>
              <a:t>Enviar </a:t>
            </a:r>
            <a:r>
              <a:rPr lang="pt-PT" sz="2400" dirty="0"/>
              <a:t>e Receber dados.</a:t>
            </a:r>
          </a:p>
          <a:p>
            <a:endParaRPr lang="pt-PT" sz="2400" b="1" dirty="0" smtClean="0"/>
          </a:p>
          <a:p>
            <a:endParaRPr lang="pt-PT" sz="2400" dirty="0" smtClean="0"/>
          </a:p>
        </p:txBody>
      </p:sp>
      <p:sp>
        <p:nvSpPr>
          <p:cNvPr id="10" name="CaixaDeTexto 9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Introdução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79" y="1851857"/>
            <a:ext cx="1923261" cy="1178214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028460" y="1555927"/>
            <a:ext cx="7964234" cy="5178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Onde</a:t>
            </a:r>
            <a:r>
              <a:rPr lang="pt-PT" sz="2400" dirty="0"/>
              <a:t>?</a:t>
            </a:r>
          </a:p>
          <a:p>
            <a:pPr lvl="1"/>
            <a:r>
              <a:rPr lang="pt-PT" sz="2200" dirty="0"/>
              <a:t>Agrupamento de Escolas Artur Gonçalves</a:t>
            </a:r>
          </a:p>
          <a:p>
            <a:pPr lvl="1"/>
            <a:endParaRPr lang="pt-PT" sz="2200" i="1" dirty="0" smtClean="0"/>
          </a:p>
          <a:p>
            <a:pPr lvl="1"/>
            <a:endParaRPr lang="pt-PT" sz="2200" i="1" dirty="0"/>
          </a:p>
          <a:p>
            <a:r>
              <a:rPr lang="pt-PT" sz="2400" i="1" dirty="0"/>
              <a:t>O quê?</a:t>
            </a:r>
          </a:p>
          <a:p>
            <a:pPr lvl="1"/>
            <a:r>
              <a:rPr lang="pt-PT" sz="2200" i="1" dirty="0"/>
              <a:t>Software </a:t>
            </a:r>
            <a:r>
              <a:rPr lang="pt-PT" sz="2200" dirty="0"/>
              <a:t>que permita a avaliação da fluência na leitura</a:t>
            </a:r>
            <a:r>
              <a:rPr lang="pt-PT" sz="2200" i="1" dirty="0"/>
              <a:t>.</a:t>
            </a:r>
            <a:endParaRPr lang="pt-PT" sz="2200" dirty="0"/>
          </a:p>
          <a:p>
            <a:pPr lvl="0"/>
            <a:endParaRPr lang="pt-PT" sz="2800" dirty="0" smtClean="0"/>
          </a:p>
          <a:p>
            <a:pPr lvl="0"/>
            <a:endParaRPr lang="pt-PT" sz="2800" dirty="0"/>
          </a:p>
        </p:txBody>
      </p:sp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Pagina inicial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8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Professores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Turmas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7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Alunos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Lista de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Detalhes de um teste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teste			1/2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1" y="1015205"/>
            <a:ext cx="8901824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teste			2/2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Editar dados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1015205"/>
            <a:ext cx="8901826" cy="55636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4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escola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2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									1/2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33819"/>
            <a:ext cx="9370598" cy="4945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Permitir </a:t>
            </a:r>
            <a:r>
              <a:rPr lang="pt-PT" sz="2800" dirty="0"/>
              <a:t>a avaliação da fluência na leitura dos alunos.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Contribuir para a melhoria dos resultados escolares dos alunos, no âmbito da leitura.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Criar um repositório institucional que forneça um conjunto de serviços, com vista à gestão e disseminação de materiais digitais, criados pelo agrupamento e pelos seus membros</a:t>
            </a:r>
            <a:r>
              <a:rPr lang="pt-PT" sz="2800" dirty="0" smtClean="0"/>
              <a:t>.</a:t>
            </a:r>
            <a:endParaRPr lang="pt-PT" sz="2800" dirty="0"/>
          </a:p>
        </p:txBody>
      </p:sp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turma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2" y="1015205"/>
            <a:ext cx="8901821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Adicionar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3" y="1015205"/>
            <a:ext cx="8901819" cy="55636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152400" dir="1920000">
              <a:schemeClr val="tx1">
                <a:lumMod val="75000"/>
                <a:lumOff val="25000"/>
                <a:alpha val="50000"/>
              </a:schemeClr>
            </a:inn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mobile </a:t>
            </a:r>
            <a:endParaRPr lang="pt-PT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65" y="1703294"/>
            <a:ext cx="5945601" cy="455210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mobile - Funcionalidades</a:t>
            </a:r>
            <a:endParaRPr lang="pt-PT" sz="4000" dirty="0"/>
          </a:p>
        </p:txBody>
      </p:sp>
      <p:sp>
        <p:nvSpPr>
          <p:cNvPr id="12" name="Marcador de Posição de Conteúdo 2"/>
          <p:cNvSpPr>
            <a:spLocks noGrp="1"/>
          </p:cNvSpPr>
          <p:nvPr>
            <p:ph idx="1"/>
          </p:nvPr>
        </p:nvSpPr>
        <p:spPr>
          <a:xfrm>
            <a:off x="1886834" y="1996935"/>
            <a:ext cx="7545924" cy="4858871"/>
          </a:xfrm>
        </p:spPr>
        <p:txBody>
          <a:bodyPr>
            <a:normAutofit/>
          </a:bodyPr>
          <a:lstStyle/>
          <a:p>
            <a:r>
              <a:rPr lang="pt-PT" sz="2400" dirty="0"/>
              <a:t>Receber dados do </a:t>
            </a:r>
            <a:r>
              <a:rPr lang="pt-PT" sz="2400" dirty="0" smtClean="0"/>
              <a:t>BackOffice.</a:t>
            </a:r>
          </a:p>
          <a:p>
            <a:r>
              <a:rPr lang="pt-PT" sz="2400" dirty="0" smtClean="0"/>
              <a:t>Executar testes.</a:t>
            </a:r>
          </a:p>
          <a:p>
            <a:r>
              <a:rPr lang="pt-PT" sz="2400" dirty="0" smtClean="0"/>
              <a:t>Corrigir  testes.</a:t>
            </a:r>
          </a:p>
          <a:p>
            <a:r>
              <a:rPr lang="pt-PT" sz="2400" dirty="0" smtClean="0"/>
              <a:t>Verificar </a:t>
            </a:r>
            <a:r>
              <a:rPr lang="pt-PT" sz="2400" dirty="0"/>
              <a:t>os resultados dos testes </a:t>
            </a:r>
            <a:r>
              <a:rPr lang="pt-PT" sz="2400" dirty="0" smtClean="0"/>
              <a:t>corrigidos.</a:t>
            </a:r>
          </a:p>
          <a:p>
            <a:r>
              <a:rPr lang="pt-PT" sz="2400" dirty="0" smtClean="0"/>
              <a:t>Enviar </a:t>
            </a:r>
            <a:r>
              <a:rPr lang="pt-PT" sz="2400" dirty="0"/>
              <a:t>os dados para o </a:t>
            </a:r>
            <a:r>
              <a:rPr lang="pt-PT" sz="2400" dirty="0" smtClean="0"/>
              <a:t>BackOffice. </a:t>
            </a:r>
          </a:p>
          <a:p>
            <a:r>
              <a:rPr lang="pt-PT" sz="2400" dirty="0" smtClean="0"/>
              <a:t>Controlo de acessos.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31" y="5114163"/>
            <a:ext cx="1359570" cy="135957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09" y="4612658"/>
            <a:ext cx="1861075" cy="1861075"/>
          </a:xfrm>
          <a:prstGeom prst="rect">
            <a:avLst/>
          </a:prstGeom>
          <a:effectLst>
            <a:outerShdw blurRad="215900" dist="25400" dir="3180000" sx="108000" sy="108000" algn="tl" rotWithShape="0">
              <a:schemeClr val="tx1">
                <a:alpha val="72000"/>
              </a:scheme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Pagina Inicial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Configurações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59" y="1526365"/>
            <a:ext cx="7060859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escola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6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7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professor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									2/2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pt-PT" sz="2400" dirty="0"/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578824" y="1717901"/>
            <a:ext cx="9370598" cy="5178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Desenvolver </a:t>
            </a:r>
            <a:r>
              <a:rPr lang="pt-PT" sz="2800" dirty="0"/>
              <a:t>um sistema de suporte ao ensino e aprendizagem, promotor das diferentes literacias e de uma aprendizagem responsável.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Promover a partilha e a reutilização de recursos e objetos de aprendizagem disponibilizados no repositório.</a:t>
            </a:r>
          </a:p>
          <a:p>
            <a:pPr lvl="0"/>
            <a:endParaRPr lang="pt-PT" sz="2800" dirty="0"/>
          </a:p>
        </p:txBody>
      </p:sp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0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turma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aluno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Menu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a disciplina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6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o tipo de teste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8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Escolher o(s) teste(s)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9" name="CaixaDeTexto 8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de lista de palavras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1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0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texto simples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3" name="Rectângulo 2"/>
          <p:cNvSpPr/>
          <p:nvPr/>
        </p:nvSpPr>
        <p:spPr>
          <a:xfrm>
            <a:off x="591670" y="11873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2400" dirty="0"/>
              <a:t>Teste texto </a:t>
            </a:r>
            <a:r>
              <a:rPr lang="pt-PT" sz="2400" dirty="0" smtClean="0"/>
              <a:t>em poema</a:t>
            </a:r>
            <a:endParaRPr lang="pt-PT" sz="24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4733363" y="0"/>
            <a:ext cx="4558340" cy="6837509"/>
            <a:chOff x="4764955" y="-2170"/>
            <a:chExt cx="4558340" cy="683750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955" y="-2170"/>
              <a:ext cx="4558340" cy="6837509"/>
            </a:xfrm>
            <a:prstGeom prst="rect">
              <a:avLst/>
            </a:prstGeom>
            <a:effectLst>
              <a:outerShdw blurRad="50800" dist="177800" dir="8100000" algn="tr" rotWithShape="0">
                <a:prstClr val="black">
                  <a:alpha val="40000"/>
                </a:prstClr>
              </a:outerShdw>
              <a:softEdge rad="0"/>
            </a:effectLst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998" y="578626"/>
              <a:ext cx="3598367" cy="5757387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</p:pic>
      </p:grpSp>
      <p:sp>
        <p:nvSpPr>
          <p:cNvPr id="11" name="CaixaDeTexto 10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Teste Multimédia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4" name="CaixaDeTexto 13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8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Estudo do estado da arte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808751"/>
            <a:ext cx="9370598" cy="504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O </a:t>
            </a:r>
            <a:r>
              <a:rPr lang="pt-PT" sz="2800" dirty="0"/>
              <a:t>Projeto teve o seu início numa pesquisa por software semelhante ao pretendido.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Verificou-se que apesar de existirem muitas aplicações, nenhuma satisfazia por inteiro o requerido.</a:t>
            </a:r>
          </a:p>
          <a:p>
            <a:pPr lvl="0"/>
            <a:endParaRPr lang="pt-PT" sz="2800" dirty="0"/>
          </a:p>
        </p:txBody>
      </p:sp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7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Corrigir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4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36476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4" name="CaixaDeTexto 13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8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</a:t>
            </a:r>
            <a:endParaRPr lang="pt-PT" sz="40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08" y="-17929"/>
            <a:ext cx="4558340" cy="6837509"/>
          </a:xfrm>
          <a:prstGeom prst="rect">
            <a:avLst/>
          </a:prstGeom>
          <a:effectLst>
            <a:outerShdw blurRad="50800" dist="177800" dir="8100000" algn="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85" y="578626"/>
            <a:ext cx="3598366" cy="575738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2" name="Rectângulo 1"/>
          <p:cNvSpPr/>
          <p:nvPr/>
        </p:nvSpPr>
        <p:spPr>
          <a:xfrm>
            <a:off x="614275" y="1273458"/>
            <a:ext cx="3038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dirty="0"/>
              <a:t>Corrigir teste poema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Aplicação – Ver os resultados dos testes</a:t>
            </a:r>
            <a:endParaRPr lang="pt-PT" sz="4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Conclusão</a:t>
            </a:r>
            <a:endParaRPr lang="pt-PT" sz="4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67" y="1021271"/>
            <a:ext cx="8331091" cy="55575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3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2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60" y="1526365"/>
            <a:ext cx="7060856" cy="44130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878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269267"/>
            <a:ext cx="9412941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O Letrinhas faz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1067822" y="1680886"/>
            <a:ext cx="8436651" cy="50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Suporte </a:t>
            </a:r>
            <a:r>
              <a:rPr lang="pt-PT" sz="2400" dirty="0"/>
              <a:t>ao ensino e aprendizagem das diferentes literacias. </a:t>
            </a:r>
            <a:endParaRPr lang="pt-PT" sz="2400" dirty="0" smtClean="0"/>
          </a:p>
          <a:p>
            <a:endParaRPr lang="pt-PT" sz="2400" dirty="0" smtClean="0"/>
          </a:p>
          <a:p>
            <a:r>
              <a:rPr lang="pt-PT" sz="2400" dirty="0" smtClean="0"/>
              <a:t>A </a:t>
            </a:r>
            <a:r>
              <a:rPr lang="pt-PT" sz="2400" dirty="0"/>
              <a:t>partilha e reutilização de recursos digitais (</a:t>
            </a:r>
            <a:r>
              <a:rPr lang="pt-PT" sz="2400" dirty="0" smtClean="0"/>
              <a:t>testes) disponibilizados </a:t>
            </a:r>
            <a:r>
              <a:rPr lang="pt-PT" sz="2400" dirty="0"/>
              <a:t>no </a:t>
            </a:r>
            <a:r>
              <a:rPr lang="pt-PT" sz="2400" dirty="0" smtClean="0"/>
              <a:t>BackOffice.</a:t>
            </a:r>
          </a:p>
          <a:p>
            <a:endParaRPr lang="pt-PT" sz="2400" dirty="0" smtClean="0"/>
          </a:p>
          <a:p>
            <a:r>
              <a:rPr lang="pt-PT" sz="2400" dirty="0" smtClean="0"/>
              <a:t>Introdução </a:t>
            </a:r>
            <a:r>
              <a:rPr lang="pt-PT" sz="2400" dirty="0"/>
              <a:t>à</a:t>
            </a:r>
            <a:r>
              <a:rPr lang="pt-PT" sz="2400" dirty="0" smtClean="0"/>
              <a:t>s </a:t>
            </a:r>
            <a:r>
              <a:rPr lang="pt-PT" sz="2400" dirty="0"/>
              <a:t>novas </a:t>
            </a:r>
            <a:r>
              <a:rPr lang="pt-PT" sz="2400" dirty="0" smtClean="0"/>
              <a:t>tecnologias</a:t>
            </a:r>
            <a:endParaRPr lang="pt-PT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O que ficou por </a:t>
            </a:r>
            <a:r>
              <a:rPr lang="pt-PT" sz="4000" dirty="0" smtClean="0"/>
              <a:t>fazer:</a:t>
            </a:r>
            <a:endParaRPr lang="pt-PT" sz="4000" dirty="0"/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996107" y="1353646"/>
            <a:ext cx="8436651" cy="50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Criar </a:t>
            </a:r>
            <a:r>
              <a:rPr lang="pt-PT" sz="2400" dirty="0"/>
              <a:t>e mostrar estatísticas do desempenho do </a:t>
            </a:r>
            <a:r>
              <a:rPr lang="pt-PT" sz="2400" dirty="0" smtClean="0"/>
              <a:t>aluno.</a:t>
            </a:r>
          </a:p>
          <a:p>
            <a:endParaRPr lang="pt-PT" sz="2400" dirty="0" smtClean="0"/>
          </a:p>
          <a:p>
            <a:r>
              <a:rPr lang="pt-PT" sz="2400" dirty="0" smtClean="0"/>
              <a:t>Embutir </a:t>
            </a:r>
            <a:r>
              <a:rPr lang="pt-PT" sz="2400" dirty="0"/>
              <a:t>um marcador na leitura do teste (texto</a:t>
            </a:r>
            <a:r>
              <a:rPr lang="pt-PT" sz="2400" dirty="0" smtClean="0"/>
              <a:t>).</a:t>
            </a:r>
          </a:p>
          <a:p>
            <a:endParaRPr lang="pt-PT" sz="2400" dirty="0" smtClean="0"/>
          </a:p>
          <a:p>
            <a:r>
              <a:rPr lang="pt-PT" sz="2400" dirty="0" smtClean="0"/>
              <a:t>Alargar </a:t>
            </a:r>
            <a:r>
              <a:rPr lang="pt-PT" sz="2400" dirty="0"/>
              <a:t>o tipo de conteúdo no </a:t>
            </a:r>
            <a:r>
              <a:rPr lang="pt-PT" sz="2400" dirty="0" smtClean="0"/>
              <a:t>BackOffice, </a:t>
            </a:r>
            <a:r>
              <a:rPr lang="pt-PT" sz="2400" dirty="0"/>
              <a:t>para além de testes e </a:t>
            </a:r>
            <a:r>
              <a:rPr lang="pt-PT" sz="2400" dirty="0" smtClean="0"/>
              <a:t>resultados.</a:t>
            </a:r>
          </a:p>
          <a:p>
            <a:endParaRPr lang="pt-PT" sz="2400" dirty="0" smtClean="0"/>
          </a:p>
          <a:p>
            <a:r>
              <a:rPr lang="pt-PT" sz="2400" dirty="0" smtClean="0"/>
              <a:t>Aplicar </a:t>
            </a:r>
            <a:r>
              <a:rPr lang="pt-PT" sz="2400" dirty="0"/>
              <a:t>a compressão do conteúdo, com fim de otimizar o armazenamento no Tablet. 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Futuros passos</a:t>
            </a:r>
            <a:r>
              <a:rPr lang="pt-PT" sz="4000" dirty="0" smtClean="0"/>
              <a:t>:</a:t>
            </a:r>
            <a:endParaRPr lang="pt-PT" sz="4000" dirty="0"/>
          </a:p>
        </p:txBody>
      </p:sp>
      <p:sp>
        <p:nvSpPr>
          <p:cNvPr id="6" name="Marcador de Posição de Conteúdo 2"/>
          <p:cNvSpPr>
            <a:spLocks noGrp="1"/>
          </p:cNvSpPr>
          <p:nvPr>
            <p:ph idx="1"/>
          </p:nvPr>
        </p:nvSpPr>
        <p:spPr>
          <a:xfrm>
            <a:off x="996106" y="1322306"/>
            <a:ext cx="8990576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smtClean="0"/>
              <a:t>Criar um sistema de sincronização automática no Tablet.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Alargar e Otimizar as funcionalidades no BackOffice.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Criar estrutura para que além de testes, a aplicação possa adaptar-se a:</a:t>
            </a:r>
          </a:p>
          <a:p>
            <a:pPr lvl="1"/>
            <a:r>
              <a:rPr lang="pt-PT" sz="2400" dirty="0" smtClean="0"/>
              <a:t>Apresentar exemplos e matéria de estudo de uma forma dinâmica, consoante a disciplina.</a:t>
            </a:r>
          </a:p>
          <a:p>
            <a:pPr lvl="1"/>
            <a:r>
              <a:rPr lang="pt-PT" sz="2400" dirty="0" smtClean="0"/>
              <a:t>Caderno de apontamentos para o aluno.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ção de Conteúdo 2"/>
          <p:cNvSpPr>
            <a:spLocks noGrp="1"/>
          </p:cNvSpPr>
          <p:nvPr>
            <p:ph idx="1"/>
          </p:nvPr>
        </p:nvSpPr>
        <p:spPr>
          <a:xfrm>
            <a:off x="996106" y="1322306"/>
            <a:ext cx="8436651" cy="5057250"/>
          </a:xfrm>
        </p:spPr>
        <p:txBody>
          <a:bodyPr>
            <a:normAutofit/>
          </a:bodyPr>
          <a:lstStyle/>
          <a:p>
            <a:pPr lvl="0"/>
            <a:r>
              <a:rPr lang="pt-PT" sz="2400" dirty="0" smtClean="0"/>
              <a:t>No desenvolvimento, estiveram integradas no projeto 18 pessoas.</a:t>
            </a:r>
          </a:p>
          <a:p>
            <a:pPr lvl="0"/>
            <a:r>
              <a:rPr lang="pt-PT" sz="2400" dirty="0" smtClean="0"/>
              <a:t>Criados </a:t>
            </a:r>
            <a:r>
              <a:rPr lang="pt-PT" sz="2400" dirty="0"/>
              <a:t>2</a:t>
            </a:r>
            <a:r>
              <a:rPr lang="pt-PT" sz="2400" dirty="0" smtClean="0"/>
              <a:t> </a:t>
            </a:r>
            <a:r>
              <a:rPr lang="pt-PT" sz="2400" dirty="0"/>
              <a:t>caminhos </a:t>
            </a:r>
            <a:r>
              <a:rPr lang="pt-PT" sz="2400" dirty="0" smtClean="0"/>
              <a:t>(</a:t>
            </a:r>
            <a:r>
              <a:rPr lang="pt-PT" sz="2400" dirty="0" err="1" smtClean="0"/>
              <a:t>branches</a:t>
            </a:r>
            <a:r>
              <a:rPr lang="pt-PT" sz="2400" dirty="0"/>
              <a:t>) </a:t>
            </a:r>
            <a:r>
              <a:rPr lang="pt-PT" sz="2400" dirty="0" smtClean="0"/>
              <a:t>para a aplicação e 6 para o BackOffice.</a:t>
            </a:r>
          </a:p>
          <a:p>
            <a:pPr lvl="0"/>
            <a:r>
              <a:rPr lang="pt-PT" sz="2400" dirty="0" smtClean="0"/>
              <a:t>Totalizando </a:t>
            </a:r>
            <a:r>
              <a:rPr lang="pt-PT" sz="2400" dirty="0" smtClean="0"/>
              <a:t>861 </a:t>
            </a:r>
            <a:r>
              <a:rPr lang="pt-PT" sz="2400" dirty="0" smtClean="0"/>
              <a:t>contribuições (</a:t>
            </a:r>
            <a:r>
              <a:rPr lang="pt-PT" sz="2400" dirty="0" err="1" smtClean="0"/>
              <a:t>commits</a:t>
            </a:r>
            <a:r>
              <a:rPr lang="pt-PT" sz="2400" dirty="0" smtClean="0"/>
              <a:t>).</a:t>
            </a:r>
          </a:p>
          <a:p>
            <a:pPr lvl="0"/>
            <a:r>
              <a:rPr lang="pt-PT" sz="2400" dirty="0" smtClean="0"/>
              <a:t>Criadas 82 questões(</a:t>
            </a:r>
            <a:r>
              <a:rPr lang="pt-PT" sz="2400" dirty="0" err="1" smtClean="0"/>
              <a:t>issues</a:t>
            </a:r>
            <a:r>
              <a:rPr lang="pt-PT" sz="2400" dirty="0" smtClean="0"/>
              <a:t>), para comunicação e orientação de cada grupo.</a:t>
            </a:r>
          </a:p>
          <a:p>
            <a:pPr lvl="0"/>
            <a:r>
              <a:rPr lang="pt-PT" sz="2400" dirty="0" smtClean="0"/>
              <a:t>Outras ferramentas utilizadas para a comunicação </a:t>
            </a:r>
          </a:p>
          <a:p>
            <a:pPr lvl="0"/>
            <a:endParaRPr lang="pt-PT" sz="2400" dirty="0" smtClean="0"/>
          </a:p>
          <a:p>
            <a:pPr marL="0" lvl="0" indent="0">
              <a:buNone/>
            </a:pPr>
            <a:endParaRPr lang="pt-PT" sz="2400" dirty="0"/>
          </a:p>
        </p:txBody>
      </p:sp>
      <p:sp>
        <p:nvSpPr>
          <p:cNvPr id="3" name="AutoShape 15" descr="http://img2.wikia.nocookie.net/__cb20130501121248/logopedia/images/f/fb/Facebook_icon_2013.svg"/>
          <p:cNvSpPr>
            <a:spLocks noChangeAspect="1" noChangeArrowheads="1"/>
          </p:cNvSpPr>
          <p:nvPr/>
        </p:nvSpPr>
        <p:spPr bwMode="auto">
          <a:xfrm>
            <a:off x="307975" y="-2986088"/>
            <a:ext cx="6553200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0" y="269267"/>
            <a:ext cx="943275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</a:t>
            </a:r>
            <a:r>
              <a:rPr lang="pt-PT" sz="4000" dirty="0"/>
              <a:t>Momentos do Projeto:</a:t>
            </a:r>
          </a:p>
        </p:txBody>
      </p:sp>
      <p:pic>
        <p:nvPicPr>
          <p:cNvPr id="17" name="Picture 11" descr="http://www.profissionaladwords.com.br/wp-content/uploads/2014/05/Skyp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61" y="5323929"/>
            <a:ext cx="836612" cy="836612"/>
          </a:xfrm>
          <a:prstGeom prst="rect">
            <a:avLst/>
          </a:prstGeom>
          <a:noFill/>
          <a:effectLst>
            <a:reflection stA="45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http://icons.iconarchive.com/icons/artbees/social-networks-pro/128/Facebook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5323930"/>
            <a:ext cx="836610" cy="836611"/>
          </a:xfrm>
          <a:prstGeom prst="rect">
            <a:avLst/>
          </a:prstGeom>
          <a:noFill/>
          <a:effectLst>
            <a:reflection stA="77000" endPos="37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RaAlDz3hi8kq07Bn68EDDEW_wxX-uG2Z2_UOvgFZUeay6LYo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79" y="5275128"/>
            <a:ext cx="1115940" cy="13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http://www.diveintopython.net/images/logo_githu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5" y="1243012"/>
            <a:ext cx="195262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2" y="6855806"/>
            <a:ext cx="7290944" cy="32920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4549" y="239273"/>
            <a:ext cx="9437307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Agradecimentos.</a:t>
            </a:r>
            <a:endParaRPr lang="pt-PT" sz="4000" dirty="0"/>
          </a:p>
          <a:p>
            <a:endParaRPr lang="pt-PT" sz="4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39273"/>
            <a:ext cx="9437307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Discussão.</a:t>
            </a:r>
            <a:endParaRPr lang="pt-PT" sz="4000" dirty="0"/>
          </a:p>
          <a:p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1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5E-6 -3.49676E-6 L 0.01107 -4.86563 " pathEditMode="relative" rAng="0" ptsTypes="AA">
                                      <p:cBhvr>
                                        <p:cTn id="6" dur="2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-243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332501"/>
            <a:ext cx="9370598" cy="504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O </a:t>
            </a:r>
            <a:r>
              <a:rPr lang="pt-PT" sz="2800" dirty="0"/>
              <a:t>recurso às novas tecnologias torna a aprendizagem mais interessante sobretudo para os mais jovens.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Este é um paradigma que promove a </a:t>
            </a:r>
            <a:r>
              <a:rPr lang="pt-PT" sz="2800" dirty="0" err="1"/>
              <a:t>automotivação</a:t>
            </a:r>
            <a:r>
              <a:rPr lang="pt-PT" sz="2800" dirty="0"/>
              <a:t>.</a:t>
            </a:r>
          </a:p>
          <a:p>
            <a:pPr lvl="0"/>
            <a:endParaRPr lang="pt-PT" sz="2800" dirty="0"/>
          </a:p>
          <a:p>
            <a:pPr lvl="0"/>
            <a:r>
              <a:rPr lang="pt-PT" sz="2800" dirty="0"/>
              <a:t>Pensa-se que no futuro o formato digital terá uma adesão superior aos formatos tradicionais.</a:t>
            </a:r>
          </a:p>
          <a:p>
            <a:endParaRPr lang="pt-PT" sz="2800" dirty="0"/>
          </a:p>
        </p:txBody>
      </p:sp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9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  <p:pic>
        <p:nvPicPr>
          <p:cNvPr id="1026" name="Picture 2" descr="http://cdn3.pcadvisor.co.uk/cmsdata/features/3415670/Best_tablet_for_children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69" y="3453746"/>
            <a:ext cx="4762500" cy="2933701"/>
          </a:xfrm>
          <a:prstGeom prst="rect">
            <a:avLst/>
          </a:prstGeom>
          <a:noFill/>
          <a:effectLst>
            <a:softEdge rad="584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724947" y="1565991"/>
            <a:ext cx="8695779" cy="5012856"/>
          </a:xfrm>
        </p:spPr>
        <p:txBody>
          <a:bodyPr>
            <a:noAutofit/>
          </a:bodyPr>
          <a:lstStyle/>
          <a:p>
            <a:pPr lvl="0"/>
            <a:r>
              <a:rPr lang="pt-PT" sz="2800" dirty="0"/>
              <a:t>O Tablet pela sua portabilidade torna-se uma </a:t>
            </a:r>
            <a:r>
              <a:rPr lang="pt-PT" sz="2800" dirty="0" smtClean="0"/>
              <a:t>ferramenta imprescindível </a:t>
            </a:r>
            <a:r>
              <a:rPr lang="pt-PT" sz="2800" dirty="0"/>
              <a:t>neste processo.</a:t>
            </a:r>
          </a:p>
          <a:p>
            <a:endParaRPr lang="pt-PT" sz="2800" dirty="0" smtClean="0"/>
          </a:p>
          <a:p>
            <a:endParaRPr lang="pt-PT" sz="2800" dirty="0"/>
          </a:p>
          <a:p>
            <a:pPr lvl="0"/>
            <a:r>
              <a:rPr lang="pt-PT" sz="2800" dirty="0"/>
              <a:t>“Aprender a Brincar” </a:t>
            </a:r>
          </a:p>
          <a:p>
            <a:endParaRPr lang="pt-PT" sz="2200" dirty="0"/>
          </a:p>
        </p:txBody>
      </p:sp>
      <p:sp>
        <p:nvSpPr>
          <p:cNvPr id="13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9267"/>
            <a:ext cx="942072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Projeto</a:t>
            </a:r>
            <a:endParaRPr lang="pt-PT" sz="4000" dirty="0"/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724946" y="1565991"/>
            <a:ext cx="8695779" cy="1891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 smtClean="0"/>
              <a:t>Usando a metodologia já utilizada, fez-se uma digitalização à mesma.</a:t>
            </a:r>
          </a:p>
          <a:p>
            <a:endParaRPr lang="pt-PT" sz="2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725" y="0"/>
            <a:ext cx="2771274" cy="3806043"/>
          </a:xfrm>
          <a:prstGeom prst="rect">
            <a:avLst/>
          </a:prstGeom>
          <a:effectLst>
            <a:glow>
              <a:schemeClr val="accent1">
                <a:alpha val="68000"/>
              </a:schemeClr>
            </a:glow>
            <a:softEdge rad="4191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8528" r="15388" b="6990"/>
          <a:stretch/>
        </p:blipFill>
        <p:spPr>
          <a:xfrm>
            <a:off x="831937" y="2511783"/>
            <a:ext cx="2839950" cy="4050420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4377" r="3897" b="8227"/>
          <a:stretch/>
        </p:blipFill>
        <p:spPr>
          <a:xfrm>
            <a:off x="3671887" y="2494203"/>
            <a:ext cx="2664000" cy="406800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4788" r="31714" b="25063"/>
          <a:stretch/>
        </p:blipFill>
        <p:spPr>
          <a:xfrm>
            <a:off x="6335887" y="2457541"/>
            <a:ext cx="2749725" cy="4104662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943275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Implementação									1/2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1584272" y="1332501"/>
            <a:ext cx="8695779" cy="504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</a:t>
            </a:r>
            <a:r>
              <a:rPr lang="pt-PT" sz="2800" dirty="0"/>
              <a:t>de leitura</a:t>
            </a:r>
          </a:p>
          <a:p>
            <a:pPr lvl="2"/>
            <a:r>
              <a:rPr lang="pt-PT" sz="2400" dirty="0"/>
              <a:t>Texto simples</a:t>
            </a:r>
          </a:p>
          <a:p>
            <a:pPr lvl="2"/>
            <a:r>
              <a:rPr lang="pt-PT" sz="2400" dirty="0"/>
              <a:t>Texto Poema</a:t>
            </a:r>
          </a:p>
          <a:p>
            <a:pPr lvl="2"/>
            <a:r>
              <a:rPr lang="pt-PT" sz="2400" dirty="0"/>
              <a:t>Lista de Palavras</a:t>
            </a:r>
          </a:p>
          <a:p>
            <a:endParaRPr lang="pt-PT" sz="2800" dirty="0"/>
          </a:p>
          <a:p>
            <a:r>
              <a:rPr lang="pt-PT" sz="2800" dirty="0" smtClean="0"/>
              <a:t>Testes </a:t>
            </a:r>
            <a:r>
              <a:rPr lang="pt-PT" sz="2800" dirty="0"/>
              <a:t>Multimédia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/>
              <a:t>Textos</a:t>
            </a:r>
          </a:p>
          <a:p>
            <a:pPr lvl="2"/>
            <a:r>
              <a:rPr lang="pt-PT" sz="2400" dirty="0"/>
              <a:t>Textos &amp; Imagens</a:t>
            </a:r>
          </a:p>
          <a:p>
            <a:endParaRPr lang="pt-PT" sz="2800" dirty="0"/>
          </a:p>
        </p:txBody>
      </p:sp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b="1" dirty="0" smtClean="0">
                <a:solidFill>
                  <a:schemeClr val="accent1"/>
                </a:solidFill>
              </a:rPr>
              <a:t>Letrinhas </a:t>
            </a:r>
            <a:r>
              <a:rPr lang="en-US" sz="1200" b="1" dirty="0" smtClean="0">
                <a:solidFill>
                  <a:schemeClr val="accent1"/>
                </a:solidFill>
              </a:rPr>
              <a:t> – </a:t>
            </a:r>
            <a:r>
              <a:rPr lang="pt-PT" sz="1200" b="1" dirty="0" smtClean="0">
                <a:solidFill>
                  <a:schemeClr val="accent1"/>
                </a:solidFill>
              </a:rPr>
              <a:t>Projeto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Sistemas</a:t>
            </a:r>
            <a:r>
              <a:rPr lang="en-US" sz="1200" b="1" dirty="0" smtClean="0">
                <a:solidFill>
                  <a:schemeClr val="accent1"/>
                </a:solidFill>
              </a:rPr>
              <a:t> de </a:t>
            </a:r>
            <a:r>
              <a:rPr lang="pt-PT" sz="1200" b="1" dirty="0" smtClean="0">
                <a:solidFill>
                  <a:schemeClr val="accent1"/>
                </a:solidFill>
              </a:rPr>
              <a:t>Informação</a:t>
            </a:r>
            <a:r>
              <a:rPr lang="en-US" sz="1200" b="1" dirty="0" smtClean="0">
                <a:solidFill>
                  <a:schemeClr val="accent1"/>
                </a:solidFill>
              </a:rPr>
              <a:t> -2013/ 2014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2750</TotalTime>
  <Words>2297</Words>
  <Application>Microsoft Office PowerPoint</Application>
  <PresentationFormat>Personalizados</PresentationFormat>
  <Paragraphs>425</Paragraphs>
  <Slides>58</Slides>
  <Notes>58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58</vt:i4>
      </vt:variant>
    </vt:vector>
  </HeadingPairs>
  <TitlesOfParts>
    <vt:vector size="59" baseType="lpstr">
      <vt:lpstr>Facet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202</cp:revision>
  <dcterms:created xsi:type="dcterms:W3CDTF">2014-03-21T17:38:07Z</dcterms:created>
  <dcterms:modified xsi:type="dcterms:W3CDTF">2014-06-23T13:31:54Z</dcterms:modified>
</cp:coreProperties>
</file>